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0" r:id="rId5"/>
    <p:sldId id="259" r:id="rId6"/>
    <p:sldId id="263" r:id="rId7"/>
    <p:sldId id="261" r:id="rId8"/>
    <p:sldId id="262" r:id="rId9"/>
    <p:sldId id="257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58F9-1EE1-43D9-ABC9-AF7D6CB072CB}" type="datetimeFigureOut">
              <a:rPr lang="pl-PL" smtClean="0"/>
              <a:t>01.07.2023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C8F-2870-4266-8791-E65524933D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97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58F9-1EE1-43D9-ABC9-AF7D6CB072CB}" type="datetimeFigureOut">
              <a:rPr lang="pl-PL" smtClean="0"/>
              <a:t>01.07.2023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C8F-2870-4266-8791-E65524933D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8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58F9-1EE1-43D9-ABC9-AF7D6CB072CB}" type="datetimeFigureOut">
              <a:rPr lang="pl-PL" smtClean="0"/>
              <a:t>01.07.2023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C8F-2870-4266-8791-E65524933D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06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58F9-1EE1-43D9-ABC9-AF7D6CB072CB}" type="datetimeFigureOut">
              <a:rPr lang="pl-PL" smtClean="0"/>
              <a:t>01.07.2023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C8F-2870-4266-8791-E65524933D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88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58F9-1EE1-43D9-ABC9-AF7D6CB072CB}" type="datetimeFigureOut">
              <a:rPr lang="pl-PL" smtClean="0"/>
              <a:t>01.07.2023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C8F-2870-4266-8791-E65524933D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64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58F9-1EE1-43D9-ABC9-AF7D6CB072CB}" type="datetimeFigureOut">
              <a:rPr lang="pl-PL" smtClean="0"/>
              <a:t>01.07.2023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C8F-2870-4266-8791-E65524933D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18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58F9-1EE1-43D9-ABC9-AF7D6CB072CB}" type="datetimeFigureOut">
              <a:rPr lang="pl-PL" smtClean="0"/>
              <a:t>01.07.2023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C8F-2870-4266-8791-E65524933D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9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58F9-1EE1-43D9-ABC9-AF7D6CB072CB}" type="datetimeFigureOut">
              <a:rPr lang="pl-PL" smtClean="0"/>
              <a:t>01.07.2023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C8F-2870-4266-8791-E65524933D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86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58F9-1EE1-43D9-ABC9-AF7D6CB072CB}" type="datetimeFigureOut">
              <a:rPr lang="pl-PL" smtClean="0"/>
              <a:t>01.07.2023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C8F-2870-4266-8791-E65524933D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08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58F9-1EE1-43D9-ABC9-AF7D6CB072CB}" type="datetimeFigureOut">
              <a:rPr lang="pl-PL" smtClean="0"/>
              <a:t>01.07.2023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C8F-2870-4266-8791-E65524933D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12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58F9-1EE1-43D9-ABC9-AF7D6CB072CB}" type="datetimeFigureOut">
              <a:rPr lang="pl-PL" smtClean="0"/>
              <a:t>01.07.2023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C8F-2870-4266-8791-E65524933D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33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58F9-1EE1-43D9-ABC9-AF7D6CB072CB}" type="datetimeFigureOut">
              <a:rPr lang="pl-PL" smtClean="0"/>
              <a:t>01.07.2023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5CC8F-2870-4266-8791-E65524933D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60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346" y="444844"/>
            <a:ext cx="3806540" cy="350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1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Porównanie emisji CO2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5054600" cy="2378075"/>
          </a:xfrm>
        </p:spPr>
        <p:txBody>
          <a:bodyPr>
            <a:normAutofit fontScale="92500" lnSpcReduction="10000"/>
          </a:bodyPr>
          <a:lstStyle/>
          <a:p>
            <a:r>
              <a:rPr lang="pl-PL" sz="3600" b="1" dirty="0" smtClean="0"/>
              <a:t>Samolot</a:t>
            </a:r>
            <a:r>
              <a:rPr lang="pl-PL" dirty="0" smtClean="0"/>
              <a:t> </a:t>
            </a:r>
            <a:r>
              <a:rPr lang="pl-PL" sz="2400" dirty="0" smtClean="0"/>
              <a:t>[ 4 osobowa rodzina ]</a:t>
            </a:r>
          </a:p>
          <a:p>
            <a:pPr marL="0" indent="0">
              <a:buNone/>
            </a:pPr>
            <a:r>
              <a:rPr lang="pl-PL" dirty="0" smtClean="0"/>
              <a:t>– 1 lot Warszawa – Nowy York </a:t>
            </a:r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/>
              <a:t>w</a:t>
            </a:r>
            <a:r>
              <a:rPr lang="pl-PL" dirty="0" smtClean="0"/>
              <a:t> czasie – </a:t>
            </a:r>
            <a:r>
              <a:rPr lang="pl-PL" b="1" dirty="0" smtClean="0"/>
              <a:t>9,45 godz.</a:t>
            </a:r>
          </a:p>
          <a:p>
            <a:pPr marL="0" indent="0">
              <a:buNone/>
            </a:pPr>
            <a:r>
              <a:rPr lang="pl-PL" b="1" dirty="0" smtClean="0"/>
              <a:t>1.25 tony CO2. x 4 osoby</a:t>
            </a:r>
          </a:p>
          <a:p>
            <a:pPr marL="0" indent="0">
              <a:buNone/>
            </a:pPr>
            <a:r>
              <a:rPr lang="pl-PL" b="1" u="sng" dirty="0" smtClean="0"/>
              <a:t>= 5 ton CO2</a:t>
            </a:r>
            <a:endParaRPr lang="pl-PL" u="sng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892800" y="1825625"/>
            <a:ext cx="6159500" cy="2238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/>
              <a:t>Spalanie węgla </a:t>
            </a:r>
            <a:r>
              <a:rPr lang="pl-PL" sz="2400" dirty="0" smtClean="0"/>
              <a:t>[ 4 osobowa rodzina 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 smtClean="0"/>
              <a:t>– ogrzewanie domu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 smtClean="0"/>
              <a:t>- w czasie - </a:t>
            </a:r>
            <a:r>
              <a:rPr lang="pl-PL" b="1" dirty="0" smtClean="0"/>
              <a:t>1 roku.</a:t>
            </a:r>
          </a:p>
          <a:p>
            <a:pPr marL="0" indent="0">
              <a:buNone/>
            </a:pPr>
            <a:r>
              <a:rPr lang="pl-PL" b="1" dirty="0"/>
              <a:t>2</a:t>
            </a:r>
            <a:r>
              <a:rPr lang="pl-PL" b="1" dirty="0" smtClean="0"/>
              <a:t> tony CO2. x 4 osoby</a:t>
            </a:r>
          </a:p>
          <a:p>
            <a:pPr marL="0" indent="0">
              <a:buNone/>
            </a:pPr>
            <a:r>
              <a:rPr lang="pl-PL" b="1" u="sng" dirty="0" smtClean="0"/>
              <a:t>= 8 ton CO2</a:t>
            </a:r>
            <a:endParaRPr lang="pl-PL" u="sng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5689600" y="1485900"/>
            <a:ext cx="0" cy="4851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96900" y="2273300"/>
            <a:ext cx="11010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22492"/>
            <a:ext cx="2130573" cy="170313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0" y="4203700"/>
            <a:ext cx="3679370" cy="206044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98" y="4149725"/>
            <a:ext cx="3287339" cy="2187575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5889698" y="6423025"/>
            <a:ext cx="524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Źródło obrazu: https://muratordom.pl/budowa/kominy/budowa-komina-w-istniejacym-domu-aa-1VTH-4hT5-X7uh.html </a:t>
            </a:r>
            <a:endParaRPr lang="pl-PL" sz="8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64030" y="6455121"/>
            <a:ext cx="48585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 smtClean="0"/>
              <a:t>Źródło obrazu: https://wiadomosci.radiozet.pl/Swiat/Samolot-pasazerski-niemalze-znalazl-sie-pod-ostrzalem-armii-w-Syrii</a:t>
            </a:r>
            <a:endParaRPr lang="pl-PL" sz="7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8261702" y="1070173"/>
            <a:ext cx="3095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 smtClean="0"/>
              <a:t>Źródło obrazu: https://pec-pruszcz.pl/wp-content/themes/szablon/images/xtree.png.pagespeed.ic.KlX00ok_FB.png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566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1" y="107110"/>
            <a:ext cx="8845237" cy="659586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683437" y="6401108"/>
            <a:ext cx="265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Data 2021_11_14_11:40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174180" y="1948703"/>
            <a:ext cx="2722073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1 samolot</a:t>
            </a:r>
          </a:p>
          <a:p>
            <a:r>
              <a:rPr lang="pl-PL" b="1" dirty="0" smtClean="0"/>
              <a:t>6000 </a:t>
            </a:r>
            <a:r>
              <a:rPr lang="pl-PL" b="1" dirty="0"/>
              <a:t>litrów paliwa </a:t>
            </a:r>
            <a:endParaRPr lang="pl-PL" b="1" dirty="0" smtClean="0"/>
          </a:p>
          <a:p>
            <a:r>
              <a:rPr lang="pl-PL" b="1" dirty="0" smtClean="0"/>
              <a:t>na </a:t>
            </a:r>
            <a:r>
              <a:rPr lang="pl-PL" b="1" dirty="0"/>
              <a:t>1 godz.* 2,3 kg CO2 </a:t>
            </a:r>
            <a:endParaRPr lang="pl-PL" b="1" dirty="0" smtClean="0"/>
          </a:p>
          <a:p>
            <a:r>
              <a:rPr lang="pl-PL" b="1" dirty="0" smtClean="0"/>
              <a:t>= </a:t>
            </a:r>
            <a:r>
              <a:rPr lang="pl-PL" b="1" dirty="0"/>
              <a:t>14 100 kg CO2 na 1 godz</a:t>
            </a:r>
            <a:r>
              <a:rPr lang="pl-PL" b="1" dirty="0" smtClean="0"/>
              <a:t>.</a:t>
            </a:r>
          </a:p>
          <a:p>
            <a:r>
              <a:rPr lang="pl-PL" b="1" dirty="0"/>
              <a:t>x</a:t>
            </a:r>
            <a:r>
              <a:rPr lang="pl-PL" b="1" dirty="0" smtClean="0"/>
              <a:t> 1,500 samolotów</a:t>
            </a:r>
          </a:p>
          <a:p>
            <a:r>
              <a:rPr lang="pl-PL" b="1" dirty="0" smtClean="0"/>
              <a:t>= 21 150 000 kg CO2</a:t>
            </a:r>
          </a:p>
          <a:p>
            <a:r>
              <a:rPr lang="pl-PL" b="1" dirty="0"/>
              <a:t>n</a:t>
            </a:r>
            <a:r>
              <a:rPr lang="pl-PL" b="1" dirty="0" smtClean="0"/>
              <a:t>a 1 godzinę</a:t>
            </a: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1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24 października 2014 r. przywódcy Unii Europejskiej uzgodnili najambitniejszą wówczas w skali światowej politykę klimatyczno-energetyczną do roku 2030. Zobowiązywały one kraje członkowskie, by do 2030 r. zredukowały emisje łącznie o co najmniej 40% w porównaniu z rokiem 1990. Dodatkowo Rada Europejska zatwierdziła dla całej Unii Europejskiej cztery cele w perspektywie roku 2030. Po rewizji w 2018 r. i w 2020 r. przedstawiają się one następująco: </a:t>
            </a:r>
          </a:p>
          <a:p>
            <a:r>
              <a:rPr lang="pl-PL" dirty="0"/>
              <a:t>zmniejszenie emisji gazów cieplarnianych o co najmniej 55% w porównaniu z emisją z 1990 r.; </a:t>
            </a:r>
          </a:p>
          <a:p>
            <a:r>
              <a:rPr lang="pl-PL" dirty="0"/>
              <a:t>co najmniej 32-proc. udział źródeł odnawialnych w zużyciu finalnym energii brutto; </a:t>
            </a:r>
          </a:p>
          <a:p>
            <a:r>
              <a:rPr lang="pl-PL" dirty="0"/>
              <a:t>wzrost efektywności energetycznej o 32,5%; </a:t>
            </a:r>
          </a:p>
          <a:p>
            <a:r>
              <a:rPr lang="pl-PL" dirty="0"/>
              <a:t>ukończenie budowy wewnętrznego rynku energii UE.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71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477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grudniu 2020 r., w związku z postanowieniami wynikającymi z Porozumienia Paryskiego, Rada Europejska zwiększyła poziom ambicji klimatycznych i zatwierdziła nowy cel dotyczący redukcji emisji do 2030 r. Przywódcy Unii Europejskiej zgodzili się na ograniczenie w Unii Europejskiej emisji netto gazów cieplarnianych do roku 2030 o co najmniej 55% w porównaniu z poziomem w roku 1990.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38200" y="5956300"/>
            <a:ext cx="636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Ministerstwo Aktywów Państwowych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41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Porównanie ilości emisji CO2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SAMOLOT</a:t>
            </a:r>
          </a:p>
          <a:p>
            <a:endParaRPr lang="pl-PL" dirty="0"/>
          </a:p>
          <a:p>
            <a:r>
              <a:rPr lang="pl-PL" dirty="0" smtClean="0"/>
              <a:t>Spalanie węgla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946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Ile paliwa spalają prywatne odrzutowce na godzinę?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612" y="1825625"/>
            <a:ext cx="5936776" cy="435133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461500" y="22479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https://compareprivateplanes.com/pl/articles/private-jet-fuel-burn-per-hour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72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780" y="457201"/>
            <a:ext cx="11028439" cy="58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0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5" y="215900"/>
            <a:ext cx="11156152" cy="540226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38200" y="5653743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6000 litrów paliwa na 1 godz.* 2,3 kg CO2 = 14 100 kg CO2 na 1 godz. 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13859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Średnio samolot wyemituje CO2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14 100 kg CO2 na 1 godz. </a:t>
            </a:r>
          </a:p>
          <a:p>
            <a:r>
              <a:rPr lang="pl-PL" dirty="0"/>
              <a:t>x</a:t>
            </a:r>
            <a:r>
              <a:rPr lang="pl-PL" dirty="0" smtClean="0"/>
              <a:t> </a:t>
            </a:r>
            <a:r>
              <a:rPr lang="pl-PL" b="1" dirty="0" smtClean="0"/>
              <a:t>9 godzin [ </a:t>
            </a:r>
            <a:r>
              <a:rPr lang="pl-PL" dirty="0" smtClean="0"/>
              <a:t>lot Warszawa – Nowy York ]</a:t>
            </a:r>
          </a:p>
          <a:p>
            <a:r>
              <a:rPr lang="pl-PL" dirty="0" smtClean="0"/>
              <a:t>- - - - - - - - - - - - </a:t>
            </a:r>
          </a:p>
          <a:p>
            <a:r>
              <a:rPr lang="pl-PL" b="1" dirty="0" smtClean="0"/>
              <a:t>126 000 kg CO2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7697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Lot przez Atlantyk to kilkaset kilogramów CO2 </a:t>
            </a:r>
            <a:r>
              <a:rPr lang="pl-PL" b="1" dirty="0" smtClean="0"/>
              <a:t>na osobę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Powiedzmy, że korzystamy z usług naszego narodowego przewoźnika – Polskich Linii Lotniczych „LOT”. I że udajemy się z Warszawy do Lizbony. To jeden z dłuższych lotów, jaki możemy odbyć w Europie. Podróż w jedną stronę to 228 kg wyemitowanego </a:t>
            </a:r>
            <a:r>
              <a:rPr lang="pl-PL" b="1" dirty="0" smtClean="0"/>
              <a:t>CO2 na głowę; w obie strony zatem: 456 kg CO2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A wyprawa samolotem na drugą stronę Atlantyku? Z londyńskiego Heathrow do nowojorskiego JFK: 460 kg, w obie strony 920 kg. Z Warszawy do Chicago: 624 kg CO2 w jedną stronę</a:t>
            </a:r>
            <a:r>
              <a:rPr lang="pl-PL" b="1" dirty="0" smtClean="0"/>
              <a:t>, w sumie 1248 kg. Czyli 1.25 tony CO2. x ilość osób = . . . . . . . 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04900" y="6176963"/>
            <a:ext cx="709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https://smoglab.pl/kalkulator-lotow-emisja-co2/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291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64" y="190500"/>
            <a:ext cx="11083336" cy="64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Zanieczyszczenia przy spalaniu węgla kamiennego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Zanieczyszczenie które trafia do środowiska przy spalaniu 1 tony węgla kamiennego</a:t>
            </a:r>
          </a:p>
          <a:p>
            <a:endParaRPr lang="pl-PL" sz="1600" dirty="0" smtClean="0"/>
          </a:p>
          <a:p>
            <a:r>
              <a:rPr lang="pl-PL" dirty="0" smtClean="0"/>
              <a:t>    Tlenki siarki – 14 kg</a:t>
            </a:r>
          </a:p>
          <a:p>
            <a:r>
              <a:rPr lang="pl-PL" dirty="0" smtClean="0"/>
              <a:t>    Tlenki azotu – 2,1 kg</a:t>
            </a:r>
          </a:p>
          <a:p>
            <a:r>
              <a:rPr lang="pl-PL" dirty="0" smtClean="0"/>
              <a:t>    Tlenek węgla (CO) – 50 kg</a:t>
            </a:r>
          </a:p>
          <a:p>
            <a:r>
              <a:rPr lang="pl-PL" dirty="0" smtClean="0"/>
              <a:t>    Dwutlenek węgla (CO2) – 2000 kg</a:t>
            </a:r>
          </a:p>
          <a:p>
            <a:r>
              <a:rPr lang="pl-PL" dirty="0" smtClean="0"/>
              <a:t>    Pył zawieszony – 10 kg</a:t>
            </a:r>
          </a:p>
          <a:p>
            <a:pPr marL="0" indent="0">
              <a:buNone/>
            </a:pPr>
            <a:r>
              <a:rPr lang="pl-PL" dirty="0" smtClean="0"/>
              <a:t>Dla porównania, przy spalaniu 1 m3 gazu ziemnego emitujemy tylko 3 gramy tlenku węgla i 2 kg dwutlenku węgla, a ilość pyłów to… 0,0005 grama!</a:t>
            </a:r>
          </a:p>
          <a:p>
            <a:pPr marL="0" indent="0">
              <a:buNone/>
            </a:pPr>
            <a:r>
              <a:rPr lang="pl-PL" dirty="0" smtClean="0"/>
              <a:t>Gaz jako paliwo jest o wiele mniej uciążliwy dla środowiska i zdrowia ludzi. To jeden z głównych powodów, dla których PEC rozwija kotłownie i systemy funkcjonujące właśnie w oparciu o gaz ziemny.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39800" y="5992297"/>
            <a:ext cx="1052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https://pec-pruszcz.pl/informacje/warto-wiedziec/zanieczyszczenia-przy-spalaniu-wegla-kamiennego/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1356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629</Words>
  <Application>Microsoft Office PowerPoint</Application>
  <PresentationFormat>Panoramiczny</PresentationFormat>
  <Paragraphs>58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OZE</vt:lpstr>
      <vt:lpstr>Porównanie ilości emisji CO2</vt:lpstr>
      <vt:lpstr>Ile paliwa spalają prywatne odrzutowce na godzinę?</vt:lpstr>
      <vt:lpstr>Prezentacja programu PowerPoint</vt:lpstr>
      <vt:lpstr>Prezentacja programu PowerPoint</vt:lpstr>
      <vt:lpstr>Średnio samolot wyemituje CO2</vt:lpstr>
      <vt:lpstr>Lot przez Atlantyk to kilkaset kilogramów CO2 na osobę</vt:lpstr>
      <vt:lpstr>Prezentacja programu PowerPoint</vt:lpstr>
      <vt:lpstr>Zanieczyszczenia przy spalaniu węgla kamiennego</vt:lpstr>
      <vt:lpstr>Porównanie emisji CO2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OZE</dc:title>
  <dc:creator>Krzysztof</dc:creator>
  <cp:lastModifiedBy>Krzysztof</cp:lastModifiedBy>
  <cp:revision>15</cp:revision>
  <dcterms:created xsi:type="dcterms:W3CDTF">2021-11-14T09:19:38Z</dcterms:created>
  <dcterms:modified xsi:type="dcterms:W3CDTF">2023-07-01T10:17:54Z</dcterms:modified>
</cp:coreProperties>
</file>